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5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ACD539-F908-4847-B3FE-F3EE1034F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66E850-A33C-4C90-9D14-447A6C535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500379-9E86-45AB-9BC0-F4C4F647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8A09-5FEF-429D-AC7B-1909B7441D5D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4ABFFC-393F-47FD-BA54-25D5118A0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163785-0E4A-4009-86FC-BB9BB517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501E-5D13-4778-8AC2-B32C1C1E5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29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F00626-98A4-447F-A692-8FE98CDD4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F682391-F26C-4F30-BE46-6872D32FD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A9A793-53B4-45CE-8D40-005523162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8A09-5FEF-429D-AC7B-1909B7441D5D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AFC935-0593-4F00-92AE-AE752A36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94606A-63BE-411E-8B08-9F6F83F23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501E-5D13-4778-8AC2-B32C1C1E5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6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2DE763-6ED0-419B-816F-68B554693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4488FC-10DE-4C15-954A-5ED36E199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48C70F-7090-48DE-B003-3ECD94E75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8A09-5FEF-429D-AC7B-1909B7441D5D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BA5A60-7314-45DF-9B8F-3551F5241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F5D7B8-0F58-47B4-BA64-9C061AED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501E-5D13-4778-8AC2-B32C1C1E5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813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8A326-2EE5-4568-8CBD-F9B87E2D5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97B0AA-70AC-402B-8042-1B22BB7D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24351E-8295-43BA-B273-0BC61E5B2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8A09-5FEF-429D-AC7B-1909B7441D5D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0B09B7-0CA0-49C8-A189-D4D7EE93F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431B28-B19F-42D6-89E8-E527D2BB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501E-5D13-4778-8AC2-B32C1C1E5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04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58F90-0D55-4E36-97CA-C9079C496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9B91A9-A8B6-476C-999E-592A3F977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2F9A71-C832-444A-BD5D-0CCECD91A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8A09-5FEF-429D-AC7B-1909B7441D5D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D0A97D-9C7F-4243-BCFC-398CB5557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34D8AF-52BB-4C8A-AC94-664F14805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501E-5D13-4778-8AC2-B32C1C1E5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032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7EC8CA-68D4-44B5-9911-EE126464E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83EA8E-46EC-4F68-9EDA-06455230CE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3E49EEC-C684-4E28-AF22-45E45B32B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402E23-98FE-4021-B572-60A0575A4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8A09-5FEF-429D-AC7B-1909B7441D5D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30A563-549E-47BE-B8EA-17EF0A69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D1E59C-710B-467F-A192-14BF65714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501E-5D13-4778-8AC2-B32C1C1E5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90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5BF5A-6B19-4266-A38B-35999DE40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642245B-DD61-465E-9D1A-2D38458B7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C9405D2-CB6B-49C5-B6C7-C6B185929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E384491-4736-4624-836D-12E330BA5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04EA868-6BCD-4278-A949-8FBB78585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1E04CF7-AF48-4928-A6A4-5A95FA5E0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8A09-5FEF-429D-AC7B-1909B7441D5D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3A183CB-F543-4153-BBE8-DA81B25EA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FAF9ACC-20A1-4B2A-838B-B9274D68E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501E-5D13-4778-8AC2-B32C1C1E5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94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6C4230-91D5-488F-879D-A9A68B7E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A2FFC0F-8AD1-4D78-A790-80265A491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8A09-5FEF-429D-AC7B-1909B7441D5D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D5242CC-1C0E-4D97-A305-F7932D0BD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72B168A-E27F-420A-8CF3-05A45778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501E-5D13-4778-8AC2-B32C1C1E5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3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3D14911-91D3-46F3-9DE6-1034898C5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8A09-5FEF-429D-AC7B-1909B7441D5D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A47405F-4DFA-4FFE-A572-61D70E7F2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9296E8E-4575-4CC0-B815-15E9CE809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501E-5D13-4778-8AC2-B32C1C1E5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89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97861-2AD0-4965-9498-511B9950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FBA70A-C9C1-4CF8-A9E6-44AA75AAD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A7A9A87-303D-4A88-9069-6383C5C04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9D2A30-660D-4474-9AD6-A231F94E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8A09-5FEF-429D-AC7B-1909B7441D5D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75B8B3D-C311-41C6-8DE3-94A726F93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CCD139-B2EB-4311-BFA4-754BBEB5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501E-5D13-4778-8AC2-B32C1C1E5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03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D57ECB-C816-4EFA-BE50-72FA3EF0D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2FE5897-2963-4331-B9A0-F0268C601C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491D28-CF52-427D-9D3D-2B366963C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4615EEA-134A-4EB3-BFD3-D3A1D0A0E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8A09-5FEF-429D-AC7B-1909B7441D5D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AC1BFE-D522-49D7-9DD6-33CA7BA48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9C9FC0D-793C-48D9-9154-ED4CAF16C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501E-5D13-4778-8AC2-B32C1C1E5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29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2326F13-2F1A-4477-ADE8-0D9DA3323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0AA4FD-A5BE-4FD0-B4DB-46B6369AB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5D46A9-4280-4BBF-99B0-9CFEABE801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28A09-5FEF-429D-AC7B-1909B7441D5D}" type="datetimeFigureOut">
              <a:rPr lang="pt-BR" smtClean="0"/>
              <a:t>07/05/2024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34BA4B-1EDE-4FD5-ADD4-C16713C41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BAE67D-B274-40FA-8116-512633F97C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F501E-5D13-4778-8AC2-B32C1C1E5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28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70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72C0016-276C-4F4B-92E0-D9134657EFF1}"/>
              </a:ext>
            </a:extLst>
          </p:cNvPr>
          <p:cNvSpPr txBox="1"/>
          <p:nvPr/>
        </p:nvSpPr>
        <p:spPr>
          <a:xfrm>
            <a:off x="297453" y="571461"/>
            <a:ext cx="11597091" cy="58477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Envio do projeto a Comissão cientifica do departamento, em caso de aprovação a carta deve constar que o projeto deve ser enviado à CEUA (Comissão de Ética no Uso de Animais) ou CEP (Comitê de Ética em Pesquisa).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B68765C-383B-43A0-98C3-A10C7375BEE8}"/>
              </a:ext>
            </a:extLst>
          </p:cNvPr>
          <p:cNvSpPr txBox="1"/>
          <p:nvPr/>
        </p:nvSpPr>
        <p:spPr>
          <a:xfrm>
            <a:off x="297453" y="1412776"/>
            <a:ext cx="6894914" cy="156966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Preenchimento dos formulários: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/>
              <a:t>Formulário de autorização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/>
              <a:t>Formulário de orçamento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/>
              <a:t>Formulário unificado de solicitação de autorização para o uso de animais em ensino e/ou pesquisa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/>
              <a:t>Certificado do curso de Capacitação e manejo de animais (RN. 49 – CONCEA)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A5366B3-0A29-4771-B8C4-AB73C316D76E}"/>
              </a:ext>
            </a:extLst>
          </p:cNvPr>
          <p:cNvSpPr txBox="1"/>
          <p:nvPr/>
        </p:nvSpPr>
        <p:spPr>
          <a:xfrm>
            <a:off x="297453" y="3356992"/>
            <a:ext cx="6894913" cy="33855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Envio dos documentos à Comissão Científica da FCMSCSP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1E8DEC9-F778-41C2-9008-9E52E7C27426}"/>
              </a:ext>
            </a:extLst>
          </p:cNvPr>
          <p:cNvSpPr txBox="1"/>
          <p:nvPr/>
        </p:nvSpPr>
        <p:spPr>
          <a:xfrm>
            <a:off x="297453" y="4316293"/>
            <a:ext cx="3496623" cy="33855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Protocolo de recebimento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26EF102-E28D-4963-843F-6769F0F7D696}"/>
              </a:ext>
            </a:extLst>
          </p:cNvPr>
          <p:cNvSpPr txBox="1"/>
          <p:nvPr/>
        </p:nvSpPr>
        <p:spPr>
          <a:xfrm>
            <a:off x="297453" y="4941542"/>
            <a:ext cx="3742284" cy="33855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Envio de todos os documentos à CEUA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EA9A62C-165C-4615-BB78-CEE78FE3083F}"/>
              </a:ext>
            </a:extLst>
          </p:cNvPr>
          <p:cNvSpPr txBox="1"/>
          <p:nvPr/>
        </p:nvSpPr>
        <p:spPr>
          <a:xfrm>
            <a:off x="194219" y="6480506"/>
            <a:ext cx="3948751" cy="33855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Reunião para avaliação dos projetos (1x/mês)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CB5B805-07FD-401B-9685-9231022D57B8}"/>
              </a:ext>
            </a:extLst>
          </p:cNvPr>
          <p:cNvSpPr txBox="1"/>
          <p:nvPr/>
        </p:nvSpPr>
        <p:spPr>
          <a:xfrm>
            <a:off x="8014553" y="3712822"/>
            <a:ext cx="3948752" cy="135421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Parecer CONSUBSTANCIADO DE PROJETO DE PESQUISA: </a:t>
            </a:r>
          </a:p>
          <a:p>
            <a:pPr algn="just"/>
            <a:r>
              <a:rPr lang="pt-BR" sz="1600" dirty="0"/>
              <a:t>Aprovado</a:t>
            </a:r>
          </a:p>
          <a:p>
            <a:pPr algn="just"/>
            <a:r>
              <a:rPr lang="pt-BR" sz="1600" dirty="0"/>
              <a:t>Aprovado com pendência</a:t>
            </a:r>
          </a:p>
          <a:p>
            <a:pPr algn="just"/>
            <a:r>
              <a:rPr lang="pt-BR" sz="1600" dirty="0"/>
              <a:t>Reprovado</a:t>
            </a:r>
            <a:r>
              <a:rPr lang="pt-BR" sz="16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221C955-29A6-43DA-8B21-04D6972324BF}"/>
              </a:ext>
            </a:extLst>
          </p:cNvPr>
          <p:cNvSpPr txBox="1"/>
          <p:nvPr/>
        </p:nvSpPr>
        <p:spPr>
          <a:xfrm>
            <a:off x="7945793" y="5658102"/>
            <a:ext cx="3948752" cy="83099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rgbClr val="FF0000"/>
                </a:solidFill>
              </a:rPr>
              <a:t>* Em caso de reprovação, o projeto deverá ser submetido a CEUA com as devidas correções para nova avaliação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E607E86-A297-42FE-81FD-3042C366378A}"/>
              </a:ext>
            </a:extLst>
          </p:cNvPr>
          <p:cNvSpPr txBox="1"/>
          <p:nvPr/>
        </p:nvSpPr>
        <p:spPr>
          <a:xfrm>
            <a:off x="3066197" y="112578"/>
            <a:ext cx="6059606" cy="40011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Fluxograma para envio de projetos à CEUA-FCMSCSP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4199878-29DF-4961-B98F-F9B4C9BD4BC5}"/>
              </a:ext>
            </a:extLst>
          </p:cNvPr>
          <p:cNvSpPr txBox="1"/>
          <p:nvPr/>
        </p:nvSpPr>
        <p:spPr>
          <a:xfrm>
            <a:off x="297453" y="5612840"/>
            <a:ext cx="3742284" cy="58477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1600" dirty="0"/>
              <a:t>Envio dos projetos para os relatores e </a:t>
            </a:r>
            <a:r>
              <a:rPr lang="pt-BR" sz="1600" dirty="0" err="1"/>
              <a:t>co-relatores</a:t>
            </a:r>
            <a:endParaRPr lang="pt-BR" sz="1600" dirty="0"/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A633D1E6-9CFD-4718-8FD6-ACD0E0DB999C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3744910" y="1156236"/>
            <a:ext cx="2351089" cy="25654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701BA7A4-F174-4C2C-821D-70E5044D9D0D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3744910" y="2982436"/>
            <a:ext cx="0" cy="38556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047E2533-FF6E-4999-83F6-31DAF1987D57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2045765" y="3695546"/>
            <a:ext cx="1699145" cy="62074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A9B0B9F5-3DE2-4CF3-BD2D-E6A5D7585365}"/>
              </a:ext>
            </a:extLst>
          </p:cNvPr>
          <p:cNvCxnSpPr>
            <a:stCxn id="8" idx="2"/>
          </p:cNvCxnSpPr>
          <p:nvPr/>
        </p:nvCxnSpPr>
        <p:spPr>
          <a:xfrm flipH="1">
            <a:off x="2045764" y="4654847"/>
            <a:ext cx="1" cy="28669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5CC4CEB3-D2A1-4883-ABB3-18C7FD5EDF27}"/>
              </a:ext>
            </a:extLst>
          </p:cNvPr>
          <p:cNvCxnSpPr/>
          <p:nvPr/>
        </p:nvCxnSpPr>
        <p:spPr>
          <a:xfrm flipH="1">
            <a:off x="2045763" y="5326876"/>
            <a:ext cx="1" cy="28669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66CCB4D-076B-4C7B-9280-CFB5249A2E63}"/>
              </a:ext>
            </a:extLst>
          </p:cNvPr>
          <p:cNvCxnSpPr>
            <a:cxnSpLocks/>
          </p:cNvCxnSpPr>
          <p:nvPr/>
        </p:nvCxnSpPr>
        <p:spPr>
          <a:xfrm>
            <a:off x="2045763" y="6197615"/>
            <a:ext cx="1" cy="282891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9607DAC1-ECDB-44DA-AB0A-7CD227F6375F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4142970" y="4389931"/>
            <a:ext cx="3871583" cy="2259852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328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162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Ariadiny de Lima Caetano</dc:creator>
  <cp:lastModifiedBy>Bruna Tiemy Miagawa</cp:lastModifiedBy>
  <cp:revision>2</cp:revision>
  <dcterms:created xsi:type="dcterms:W3CDTF">2024-05-07T17:09:45Z</dcterms:created>
  <dcterms:modified xsi:type="dcterms:W3CDTF">2024-05-07T17:19:44Z</dcterms:modified>
</cp:coreProperties>
</file>